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Alfa Slab One" panose="020B0604020202020204" charset="0"/>
      <p:regular r:id="rId16"/>
    </p:embeddedFon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0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5a3539bf5_0_3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5a3539bf5_0_3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59296bcd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59296bcd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59296bcd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59296bcd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59296bc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59296bc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59296bc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59296bc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59296bcd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59296bcd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59296bcd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59296bcd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59296bcd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59296bcd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59296bcd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59296bcd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59296bcd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59296bcd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59a04b1b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59a04b1b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2.0149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youtu.be/i_LwzRVP7bg?si=7w1gpHAgmnoD9Cg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39200" y="147125"/>
            <a:ext cx="8354400" cy="19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AI and ML in Astronomy application</a:t>
            </a:r>
            <a:endParaRPr sz="510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591355" y="3388321"/>
            <a:ext cx="54948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Satyapriya Das and Aniket Prasad*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Machine Learning Workflow</a:t>
            </a: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554A8C-7E51-106C-6BFD-648578E09D40}"/>
              </a:ext>
            </a:extLst>
          </p:cNvPr>
          <p:cNvGrpSpPr/>
          <p:nvPr/>
        </p:nvGrpSpPr>
        <p:grpSpPr>
          <a:xfrm>
            <a:off x="734856" y="1162922"/>
            <a:ext cx="7738458" cy="3653721"/>
            <a:chOff x="975915" y="985641"/>
            <a:chExt cx="7738458" cy="365372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9DBC8BF-EA8E-44F1-B69B-475ABD2431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30"/>
            <a:stretch>
              <a:fillRect/>
            </a:stretch>
          </p:blipFill>
          <p:spPr bwMode="auto">
            <a:xfrm>
              <a:off x="2547363" y="985641"/>
              <a:ext cx="6167010" cy="3653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BDF66C-D425-BA86-B565-D5A48CCD87CB}"/>
                </a:ext>
              </a:extLst>
            </p:cNvPr>
            <p:cNvSpPr/>
            <p:nvPr/>
          </p:nvSpPr>
          <p:spPr>
            <a:xfrm>
              <a:off x="975915" y="1152475"/>
              <a:ext cx="1523321" cy="67276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2">
                      <a:lumMod val="50000"/>
                    </a:schemeClr>
                  </a:solidFill>
                </a:rPr>
                <a:t>Raw Data 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FF9931-0F68-E002-ED56-C696E88B6838}"/>
                </a:ext>
              </a:extLst>
            </p:cNvPr>
            <p:cNvSpPr/>
            <p:nvPr/>
          </p:nvSpPr>
          <p:spPr>
            <a:xfrm>
              <a:off x="975916" y="2645494"/>
              <a:ext cx="1523321" cy="67276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2">
                      <a:lumMod val="50000"/>
                    </a:schemeClr>
                  </a:solidFill>
                </a:rPr>
                <a:t>Feature and Labels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29611E-8605-1D7A-A42C-AFCDEED98306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1737576" y="1825241"/>
              <a:ext cx="1" cy="8202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Tools for Astronomers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11700" y="1244836"/>
            <a:ext cx="4910005" cy="3287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b="1" dirty="0">
                <a:solidFill>
                  <a:srgbClr val="000000"/>
                </a:solidFill>
              </a:rPr>
              <a:t>Scikit-learn</a:t>
            </a:r>
            <a:r>
              <a:rPr lang="en" sz="2000" dirty="0">
                <a:solidFill>
                  <a:srgbClr val="000000"/>
                </a:solidFill>
              </a:rPr>
              <a:t> — Classic ML models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b="1" dirty="0">
                <a:solidFill>
                  <a:srgbClr val="000000"/>
                </a:solidFill>
              </a:rPr>
              <a:t>TensorFlow / PyTorch</a:t>
            </a:r>
            <a:r>
              <a:rPr lang="en" sz="2000" dirty="0">
                <a:solidFill>
                  <a:srgbClr val="000000"/>
                </a:solidFill>
              </a:rPr>
              <a:t> — Deep learning frameworks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Specialized libraries: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 dirty="0">
                <a:solidFill>
                  <a:srgbClr val="000000"/>
                </a:solidFill>
              </a:rPr>
              <a:t>XGBoost, LightGBM</a:t>
            </a:r>
            <a:r>
              <a:rPr lang="en" sz="1600" dirty="0">
                <a:solidFill>
                  <a:srgbClr val="000000"/>
                </a:solidFill>
              </a:rPr>
              <a:t> — For tabular data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 dirty="0">
                <a:solidFill>
                  <a:srgbClr val="000000"/>
                </a:solidFill>
              </a:rPr>
              <a:t>NLTK</a:t>
            </a:r>
            <a:r>
              <a:rPr lang="en" sz="1600" dirty="0">
                <a:solidFill>
                  <a:srgbClr val="000000"/>
                </a:solidFill>
              </a:rPr>
              <a:t> — Text data analysis (astronomical abstracts, logs)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247484-86A8-B147-9D7F-A9AA051B7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23351" b="21501"/>
          <a:stretch>
            <a:fillRect/>
          </a:stretch>
        </p:blipFill>
        <p:spPr bwMode="auto">
          <a:xfrm>
            <a:off x="5343708" y="1000993"/>
            <a:ext cx="1862137" cy="96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nsorFlow Logo PNG vector in SVG, PDF, AI, CDR format">
            <a:extLst>
              <a:ext uri="{FF2B5EF4-FFF2-40B4-BE49-F238E27FC236}">
                <a16:creationId xmlns:a16="http://schemas.microsoft.com/office/drawing/2014/main" id="{6AD9F5CB-D260-8443-48B6-2FB27E9C4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6767" r="3699" b="9987"/>
          <a:stretch>
            <a:fillRect/>
          </a:stretch>
        </p:blipFill>
        <p:spPr bwMode="auto">
          <a:xfrm>
            <a:off x="7475621" y="1229240"/>
            <a:ext cx="1504138" cy="11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orch Logo PNG Vector (SVG) Free Download">
            <a:extLst>
              <a:ext uri="{FF2B5EF4-FFF2-40B4-BE49-F238E27FC236}">
                <a16:creationId xmlns:a16="http://schemas.microsoft.com/office/drawing/2014/main" id="{8CA0122A-E5F1-5A9F-5354-73708AE20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t="32318" r="-413" b="35915"/>
          <a:stretch>
            <a:fillRect/>
          </a:stretch>
        </p:blipFill>
        <p:spPr bwMode="auto">
          <a:xfrm>
            <a:off x="6874115" y="3284716"/>
            <a:ext cx="2105644" cy="62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marter Gradient Boosting ...">
            <a:extLst>
              <a:ext uri="{FF2B5EF4-FFF2-40B4-BE49-F238E27FC236}">
                <a16:creationId xmlns:a16="http://schemas.microsoft.com/office/drawing/2014/main" id="{02266F72-A8CD-AEE0-DBF3-97A1BD289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8" b="25367"/>
          <a:stretch>
            <a:fillRect/>
          </a:stretch>
        </p:blipFill>
        <p:spPr bwMode="auto">
          <a:xfrm>
            <a:off x="5565606" y="4095927"/>
            <a:ext cx="2307057" cy="59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671789-2085-EFB8-C6B1-739BDCB91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27" y="2521745"/>
            <a:ext cx="1943100" cy="78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95921" y="1369633"/>
            <a:ext cx="8520600" cy="25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Some applications of AI in astronomy: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https://arxiv.org/pdf/2212.01493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If someone wants to self-learn coding for Machine Learning: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https://youtu.be/i_LwzRVP7bg?si=7w1gpHAgmnoD9Cgy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resources to consider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9B3F-F7A3-FFB3-06DD-F0837C08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8C7EB-7B86-EAE0-E86E-CADE50F63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27237" cy="3090662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Estimating the dynamical mass of a galaxy cluster (we will give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dec and redshift) (Aniket)</a:t>
            </a:r>
          </a:p>
          <a:p>
            <a:pPr lvl="1"/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Predicting Hubble parameter and the age of universe using Supernovae 1a data. (Aniket)</a:t>
            </a:r>
          </a:p>
          <a:p>
            <a:pPr lvl="1"/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Identifying spectral lines in JWST MIRI data. (Satyapriya)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IN" b="1" i="1" dirty="0">
                <a:solidFill>
                  <a:schemeClr val="bg2">
                    <a:lumMod val="50000"/>
                  </a:schemeClr>
                </a:solidFill>
              </a:rPr>
              <a:t>For you to explore/ don’t restrict yourself with the task given</a:t>
            </a:r>
          </a:p>
          <a:p>
            <a:pPr marL="11430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7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Data Challenge in Astronomy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51542" y="1176385"/>
            <a:ext cx="5158658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Modern telescopes produce massive data.</a:t>
            </a:r>
            <a:endParaRPr dirty="0">
              <a:solidFill>
                <a:srgbClr val="000000"/>
              </a:solidFill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dirty="0">
                <a:solidFill>
                  <a:srgbClr val="000000"/>
                </a:solidFill>
              </a:rPr>
              <a:t>SKA</a:t>
            </a:r>
            <a:r>
              <a:rPr lang="en" dirty="0">
                <a:solidFill>
                  <a:srgbClr val="000000"/>
                </a:solidFill>
              </a:rPr>
              <a:t> will generate </a:t>
            </a:r>
            <a:r>
              <a:rPr lang="en" b="1" dirty="0">
                <a:solidFill>
                  <a:srgbClr val="000000"/>
                </a:solidFill>
              </a:rPr>
              <a:t>600 PB per year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dirty="0">
                <a:solidFill>
                  <a:srgbClr val="000000"/>
                </a:solidFill>
              </a:rPr>
              <a:t>SDSS</a:t>
            </a:r>
            <a:r>
              <a:rPr lang="en" dirty="0">
                <a:solidFill>
                  <a:srgbClr val="000000"/>
                </a:solidFill>
              </a:rPr>
              <a:t> has over </a:t>
            </a:r>
            <a:r>
              <a:rPr lang="en" b="1" dirty="0">
                <a:solidFill>
                  <a:srgbClr val="000000"/>
                </a:solidFill>
              </a:rPr>
              <a:t>500 million objects</a:t>
            </a:r>
            <a:r>
              <a:rPr lang="en" dirty="0">
                <a:solidFill>
                  <a:srgbClr val="000000"/>
                </a:solidFill>
              </a:rPr>
              <a:t> cataloged.</a:t>
            </a:r>
            <a:endParaRPr dirty="0">
              <a:solidFill>
                <a:srgbClr val="000000"/>
              </a:solidFill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Traditional analysis isn’t scalable — AI steps in.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E74C1-89D7-AFB4-B454-4566147A0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473" y="1060625"/>
            <a:ext cx="2690862" cy="3942348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3950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Automate?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018775"/>
            <a:ext cx="8520600" cy="39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914400" lvl="0" indent="-3647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317">
                <a:solidFill>
                  <a:srgbClr val="000000"/>
                </a:solidFill>
              </a:rPr>
              <a:t>Manual inspection isn’t practical for modern datasets.</a:t>
            </a:r>
            <a:endParaRPr sz="2317">
              <a:solidFill>
                <a:srgbClr val="000000"/>
              </a:solidFill>
            </a:endParaRPr>
          </a:p>
          <a:p>
            <a:pPr marL="914400" lvl="0" indent="-3647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317">
                <a:solidFill>
                  <a:srgbClr val="000000"/>
                </a:solidFill>
              </a:rPr>
              <a:t>Machine Learning automated </a:t>
            </a:r>
            <a:endParaRPr sz="2317">
              <a:solidFill>
                <a:srgbClr val="000000"/>
              </a:solidFill>
            </a:endParaRPr>
          </a:p>
          <a:p>
            <a:pPr marL="1371600" lvl="1" indent="-34123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917">
                <a:solidFill>
                  <a:srgbClr val="000000"/>
                </a:solidFill>
              </a:rPr>
              <a:t>pattern recognition, </a:t>
            </a:r>
            <a:endParaRPr sz="1917">
              <a:solidFill>
                <a:srgbClr val="000000"/>
              </a:solidFill>
            </a:endParaRPr>
          </a:p>
          <a:p>
            <a:pPr marL="1371600" lvl="1" indent="-34123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917">
                <a:solidFill>
                  <a:srgbClr val="000000"/>
                </a:solidFill>
              </a:rPr>
              <a:t>classification, and </a:t>
            </a:r>
            <a:endParaRPr sz="1917">
              <a:solidFill>
                <a:srgbClr val="000000"/>
              </a:solidFill>
            </a:endParaRPr>
          </a:p>
          <a:p>
            <a:pPr marL="1371600" lvl="1" indent="-34123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917">
                <a:solidFill>
                  <a:srgbClr val="000000"/>
                </a:solidFill>
              </a:rPr>
              <a:t>predictions.</a:t>
            </a:r>
            <a:endParaRPr sz="1917">
              <a:solidFill>
                <a:srgbClr val="000000"/>
              </a:solidFill>
            </a:endParaRPr>
          </a:p>
          <a:p>
            <a:pPr marL="914400" lvl="0" indent="-3647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317">
                <a:solidFill>
                  <a:srgbClr val="000000"/>
                </a:solidFill>
              </a:rPr>
              <a:t>Helps discover rare or subtle phenomena missed by humans.</a:t>
            </a:r>
            <a:endParaRPr sz="2317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 of ML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136525" y="1409250"/>
            <a:ext cx="8625300" cy="3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</a:rPr>
              <a:t>Supervised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 — Labelled data (e.g. galaxy morphology classification)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</a:rPr>
              <a:t>Semi-supervised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 — Small labelled + large unlabeled data (common in astronomy)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</a:rPr>
              <a:t>Unsupervised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 — No labels (e.g. clustering quasars)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Problems in Astronomy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151101" y="1008019"/>
            <a:ext cx="8520600" cy="2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●"/>
            </a:pPr>
            <a:r>
              <a:rPr lang="en" sz="2165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42582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 dirty="0">
                <a:solidFill>
                  <a:schemeClr val="bg2">
                    <a:lumMod val="50000"/>
                  </a:schemeClr>
                </a:solidFill>
              </a:rPr>
              <a:t> Categorising objects </a:t>
            </a:r>
            <a:endParaRPr sz="179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42582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 dirty="0">
                <a:solidFill>
                  <a:schemeClr val="bg2">
                    <a:lumMod val="50000"/>
                  </a:schemeClr>
                </a:solidFill>
              </a:rPr>
              <a:t>Identifying objects of similar types</a:t>
            </a:r>
            <a:endParaRPr sz="1795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0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●"/>
            </a:pPr>
            <a:r>
              <a:rPr lang="en" sz="2165" b="1" dirty="0">
                <a:solidFill>
                  <a:schemeClr val="bg2">
                    <a:lumMod val="50000"/>
                  </a:schemeClr>
                </a:solidFill>
              </a:rPr>
              <a:t>Regression</a:t>
            </a:r>
            <a:r>
              <a:rPr lang="en" sz="2165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○"/>
            </a:pPr>
            <a:r>
              <a:rPr lang="en" sz="2165" dirty="0">
                <a:solidFill>
                  <a:schemeClr val="bg2">
                    <a:lumMod val="50000"/>
                  </a:schemeClr>
                </a:solidFill>
              </a:rPr>
              <a:t>Predicting continuous values 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○"/>
            </a:pPr>
            <a:r>
              <a:rPr lang="en" sz="2165" dirty="0">
                <a:solidFill>
                  <a:schemeClr val="bg2">
                    <a:lumMod val="50000"/>
                  </a:schemeClr>
                </a:solidFill>
              </a:rPr>
              <a:t>Based on input, find expected quantified values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7100" y="229750"/>
            <a:ext cx="89973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Example - Galaxy Morphology 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04" y="749024"/>
            <a:ext cx="5713375" cy="424809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6812825" y="1073950"/>
            <a:ext cx="215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/>
              <a:t>Refer to this awesome page: </a:t>
            </a:r>
            <a:endParaRPr sz="12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/>
              <a:t>https://jayspeidell.github.io/portfolio/project07-galazy-zoo/</a:t>
            </a:r>
            <a:endParaRPr sz="1200" b="1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1902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Example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871738"/>
            <a:ext cx="87684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461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2"/>
              <a:buChar char="●"/>
            </a:pPr>
            <a:r>
              <a:rPr lang="en" sz="2141" b="1" dirty="0">
                <a:solidFill>
                  <a:srgbClr val="000000"/>
                </a:solidFill>
              </a:rPr>
              <a:t>Redshift prediction from spectra </a:t>
            </a:r>
            <a:endParaRPr sz="2141" i="1" dirty="0">
              <a:solidFill>
                <a:srgbClr val="000000"/>
              </a:solidFill>
            </a:endParaRPr>
          </a:p>
          <a:p>
            <a:pPr marL="457200" lvl="0" indent="-36461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2"/>
              <a:buChar char="●"/>
            </a:pPr>
            <a:r>
              <a:rPr lang="en" sz="2141" b="1" dirty="0">
                <a:solidFill>
                  <a:srgbClr val="000000"/>
                </a:solidFill>
              </a:rPr>
              <a:t>Gravitational Wave event localization </a:t>
            </a:r>
            <a:endParaRPr sz="2141"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41" i="1" dirty="0">
              <a:solidFill>
                <a:srgbClr val="000000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426" y="2675800"/>
            <a:ext cx="4046673" cy="22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05002"/>
            <a:ext cx="4636200" cy="20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1265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— The Next Frontier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076298"/>
            <a:ext cx="4650300" cy="3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dirty="0">
                <a:solidFill>
                  <a:srgbClr val="000000"/>
                </a:solidFill>
              </a:rPr>
              <a:t>SKA’s massive raw data</a:t>
            </a:r>
            <a:r>
              <a:rPr lang="en" dirty="0">
                <a:solidFill>
                  <a:srgbClr val="000000"/>
                </a:solidFill>
              </a:rPr>
              <a:t> needs deep learning pipelines for reduction.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AI on processed science data:</a:t>
            </a:r>
            <a:endParaRPr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</a:rPr>
              <a:t>Identifying </a:t>
            </a:r>
            <a:r>
              <a:rPr lang="en" sz="1800" b="1" dirty="0">
                <a:solidFill>
                  <a:srgbClr val="000000"/>
                </a:solidFill>
              </a:rPr>
              <a:t>gravitational lenses</a:t>
            </a:r>
            <a:endParaRPr sz="1800" b="1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</a:rPr>
              <a:t>Predicting </a:t>
            </a:r>
            <a:r>
              <a:rPr lang="en" sz="1800" b="1" dirty="0">
                <a:solidFill>
                  <a:srgbClr val="000000"/>
                </a:solidFill>
              </a:rPr>
              <a:t>occurrence rates</a:t>
            </a:r>
            <a:endParaRPr sz="1800" b="1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</a:rPr>
              <a:t>Unveiling faint or rare signals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7783">
            <a:off x="4975939" y="2747924"/>
            <a:ext cx="3913051" cy="20734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2766">
            <a:off x="4902292" y="996172"/>
            <a:ext cx="4060336" cy="161955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825" y="1476449"/>
            <a:ext cx="1448556" cy="8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80600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Powerful Hardware for ML and DL - NOT PCs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179125" y="1693088"/>
            <a:ext cx="397050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NVIDIA A100 GPU</a:t>
            </a:r>
            <a:endParaRPr sz="1200" b="1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 b="1">
                <a:solidFill>
                  <a:srgbClr val="000000"/>
                </a:solidFill>
              </a:rPr>
              <a:t>40–80 GB</a:t>
            </a:r>
            <a:r>
              <a:rPr lang="en" sz="1100">
                <a:solidFill>
                  <a:srgbClr val="000000"/>
                </a:solidFill>
              </a:rPr>
              <a:t> memory</a:t>
            </a:r>
            <a:endParaRPr sz="1100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>
                <a:solidFill>
                  <a:srgbClr val="000000"/>
                </a:solidFill>
              </a:rPr>
              <a:t>Up to </a:t>
            </a:r>
            <a:r>
              <a:rPr lang="en" sz="1100" b="1">
                <a:solidFill>
                  <a:srgbClr val="000000"/>
                </a:solidFill>
              </a:rPr>
              <a:t>312 TFLOPS (Tensor operations)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>
                <a:solidFill>
                  <a:srgbClr val="000000"/>
                </a:solidFill>
              </a:rPr>
              <a:t>Trains large models like GPT, ResNet in hours, not days</a:t>
            </a:r>
            <a:endParaRPr sz="1100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>
                <a:solidFill>
                  <a:srgbClr val="000000"/>
                </a:solidFill>
              </a:rPr>
              <a:t>Used in SKA prototype pipelines and astronomy deep learning research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4480900" y="1757100"/>
            <a:ext cx="4398000" cy="1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/>
              <a:t>NVIDIA DGX Station A100</a:t>
            </a:r>
            <a:endParaRPr sz="12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/>
              <a:t>4x A100 GPUs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/>
              <a:t>320 GB GPU memory total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Over </a:t>
            </a:r>
            <a:r>
              <a:rPr lang="en" sz="1100" b="1"/>
              <a:t>2,000 TFLOPS (Tensor)</a:t>
            </a:r>
            <a:r>
              <a:rPr lang="en" sz="1100"/>
              <a:t> in a desktop-sized machine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Used by institutions like NASA and ESO for AI in data reduction</a:t>
            </a:r>
            <a:endParaRPr sz="1100"/>
          </a:p>
        </p:txBody>
      </p:sp>
      <p:sp>
        <p:nvSpPr>
          <p:cNvPr id="117" name="Google Shape;117;p22"/>
          <p:cNvSpPr txBox="1"/>
          <p:nvPr/>
        </p:nvSpPr>
        <p:spPr>
          <a:xfrm>
            <a:off x="596350" y="624650"/>
            <a:ext cx="8108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Why hardware matters: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AI/ML models, especially Deep Learning, require processing millions of parameters over massive datasets. Specialized hardware speeds this up drastically.</a:t>
            </a:r>
            <a:endParaRPr sz="1600"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145975" y="3568525"/>
            <a:ext cx="40368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Google TPU v4</a:t>
            </a:r>
            <a:endParaRPr sz="1200" b="1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>
                <a:solidFill>
                  <a:srgbClr val="000000"/>
                </a:solidFill>
              </a:rPr>
              <a:t>4x faster than A100 for matrix-heavy operations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>
                <a:solidFill>
                  <a:srgbClr val="000000"/>
                </a:solidFill>
              </a:rPr>
              <a:t>275 TFLOPS per chip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Highly efficient for training huge neural networks like those for SKA raw data handling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4572000" y="3632875"/>
            <a:ext cx="43980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/>
              <a:t>SKA Regional HPC Clusters (Planned)</a:t>
            </a:r>
            <a:endParaRPr sz="12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Capable of handling </a:t>
            </a:r>
            <a:r>
              <a:rPr lang="en" sz="1100" b="1"/>
              <a:t>600 PB/year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Equipped with </a:t>
            </a:r>
            <a:r>
              <a:rPr lang="en" sz="1100" b="1"/>
              <a:t>multi-GPU, AI accelerators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Real-time data processing for transient detection (e.g., FRBs, GW counterparts)</a:t>
            </a:r>
            <a:endParaRPr sz="11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250" y="1439750"/>
            <a:ext cx="979950" cy="11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575" y="3256200"/>
            <a:ext cx="934067" cy="7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726" y="3358200"/>
            <a:ext cx="1389274" cy="8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535</Words>
  <Application>Microsoft Office PowerPoint</Application>
  <PresentationFormat>On-screen Show (16:9)</PresentationFormat>
  <Paragraphs>83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Proxima Nova</vt:lpstr>
      <vt:lpstr>Alfa Slab One</vt:lpstr>
      <vt:lpstr>Arial</vt:lpstr>
      <vt:lpstr>Gameday</vt:lpstr>
      <vt:lpstr>AI and ML in Astronomy application</vt:lpstr>
      <vt:lpstr>The Big Data Challenge in Astronomy</vt:lpstr>
      <vt:lpstr>Why Automate?</vt:lpstr>
      <vt:lpstr>Categories of ML</vt:lpstr>
      <vt:lpstr>ML Problems in Astronomy</vt:lpstr>
      <vt:lpstr>Classification Example - Galaxy Morphology </vt:lpstr>
      <vt:lpstr>Regression Example</vt:lpstr>
      <vt:lpstr>Deep Learning — The Next Frontier</vt:lpstr>
      <vt:lpstr>Powerful Hardware for ML and DL - NOT PCs</vt:lpstr>
      <vt:lpstr>Basic Machine Learning Workflow</vt:lpstr>
      <vt:lpstr>ML Tools for Astronomers</vt:lpstr>
      <vt:lpstr>Some resources to consider</vt:lpstr>
      <vt:lpstr>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Aniket Prasad</dc:creator>
  <cp:lastModifiedBy>Aniket Prasad</cp:lastModifiedBy>
  <cp:revision>11</cp:revision>
  <dcterms:modified xsi:type="dcterms:W3CDTF">2025-06-11T11:38:15Z</dcterms:modified>
</cp:coreProperties>
</file>